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4"/>
  </p:notesMasterIdLst>
  <p:sldIdLst>
    <p:sldId id="300" r:id="rId2"/>
    <p:sldId id="298" r:id="rId3"/>
    <p:sldId id="299" r:id="rId4"/>
    <p:sldId id="331" r:id="rId5"/>
    <p:sldId id="301" r:id="rId6"/>
    <p:sldId id="302" r:id="rId7"/>
    <p:sldId id="332" r:id="rId8"/>
    <p:sldId id="294" r:id="rId9"/>
    <p:sldId id="264" r:id="rId10"/>
    <p:sldId id="295" r:id="rId11"/>
    <p:sldId id="296" r:id="rId12"/>
    <p:sldId id="326" r:id="rId13"/>
    <p:sldId id="297" r:id="rId14"/>
    <p:sldId id="306" r:id="rId15"/>
    <p:sldId id="305" r:id="rId16"/>
    <p:sldId id="307" r:id="rId17"/>
    <p:sldId id="308" r:id="rId18"/>
    <p:sldId id="333" r:id="rId19"/>
    <p:sldId id="309" r:id="rId20"/>
    <p:sldId id="310" r:id="rId21"/>
    <p:sldId id="311" r:id="rId22"/>
    <p:sldId id="312" r:id="rId23"/>
    <p:sldId id="323" r:id="rId24"/>
    <p:sldId id="324" r:id="rId25"/>
    <p:sldId id="303" r:id="rId26"/>
    <p:sldId id="267" r:id="rId27"/>
    <p:sldId id="325" r:id="rId28"/>
    <p:sldId id="321" r:id="rId29"/>
    <p:sldId id="304" r:id="rId30"/>
    <p:sldId id="313" r:id="rId31"/>
    <p:sldId id="314" r:id="rId32"/>
    <p:sldId id="316" r:id="rId33"/>
    <p:sldId id="315" r:id="rId34"/>
    <p:sldId id="317" r:id="rId35"/>
    <p:sldId id="318" r:id="rId36"/>
    <p:sldId id="320" r:id="rId37"/>
    <p:sldId id="322" r:id="rId38"/>
    <p:sldId id="327" r:id="rId39"/>
    <p:sldId id="328" r:id="rId40"/>
    <p:sldId id="329" r:id="rId41"/>
    <p:sldId id="330" r:id="rId42"/>
    <p:sldId id="293" r:id="rId4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1pPr>
    <a:lvl2pPr marL="0" marR="0" indent="228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2pPr>
    <a:lvl3pPr marL="0" marR="0" indent="457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3pPr>
    <a:lvl4pPr marL="0" marR="0" indent="685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4pPr>
    <a:lvl5pPr marL="0" marR="0" indent="9144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5pPr>
    <a:lvl6pPr marL="0" marR="0" indent="11430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6pPr>
    <a:lvl7pPr marL="0" marR="0" indent="1371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7pPr>
    <a:lvl8pPr marL="0" marR="0" indent="1600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8pPr>
    <a:lvl9pPr marL="0" marR="0" indent="1828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545A"/>
    <a:srgbClr val="B364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BA9A2023-7B56-4428-8A9A-6F54622E7863}" styleName="">
    <a:tblBg/>
    <a:wholeTbl>
      <a:tcTxStyle b="off" i="off">
        <a:font>
          <a:latin typeface="Gibson"/>
          <a:ea typeface="Gibson"/>
          <a:cs typeface="Gibson"/>
        </a:font>
        <a:srgbClr val="20234C"/>
      </a:tcTxStyle>
      <a:tcStyle>
        <a:tcBdr>
          <a:left>
            <a:ln w="12700" cap="flat">
              <a:solidFill>
                <a:srgbClr val="F65358"/>
              </a:solidFill>
              <a:prstDash val="solid"/>
              <a:miter lim="400000"/>
            </a:ln>
          </a:left>
          <a:right>
            <a:ln w="12700" cap="flat">
              <a:solidFill>
                <a:srgbClr val="F65358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65358"/>
              </a:solidFill>
              <a:prstDash val="solid"/>
              <a:miter lim="400000"/>
            </a:ln>
          </a:bottom>
          <a:insideH>
            <a:ln w="12700" cap="flat">
              <a:solidFill>
                <a:srgbClr val="F65358"/>
              </a:solidFill>
              <a:prstDash val="solid"/>
              <a:miter lim="400000"/>
            </a:ln>
          </a:insideH>
          <a:insideV>
            <a:ln w="12700" cap="flat">
              <a:solidFill>
                <a:srgbClr val="F6535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EDE8E4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75257">
              <a:alpha val="83937"/>
            </a:srgbClr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75257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56B6E">
              <a:alpha val="83467"/>
            </a:srgbClr>
          </a:solidFill>
        </a:fill>
      </a:tcStyle>
    </a:lastRow>
    <a:firstRow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75257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5226" autoAdjust="0"/>
  </p:normalViewPr>
  <p:slideViewPr>
    <p:cSldViewPr snapToGrid="0">
      <p:cViewPr varScale="1">
        <p:scale>
          <a:sx n="39" d="100"/>
          <a:sy n="39" d="100"/>
        </p:scale>
        <p:origin x="365" y="86"/>
      </p:cViewPr>
      <p:guideLst/>
    </p:cSldViewPr>
  </p:slideViewPr>
  <p:outlineViewPr>
    <p:cViewPr>
      <p:scale>
        <a:sx n="33" d="100"/>
        <a:sy n="33" d="100"/>
      </p:scale>
      <p:origin x="0" y="-1462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tif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hapter // level 02">
    <p:bg>
      <p:bgPr>
        <a:solidFill>
          <a:schemeClr val="tx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hapter - level 02"/>
          <p:cNvSpPr>
            <a:spLocks noGrp="1"/>
          </p:cNvSpPr>
          <p:nvPr>
            <p:ph type="body" sz="quarter" idx="13"/>
          </p:nvPr>
        </p:nvSpPr>
        <p:spPr>
          <a:xfrm>
            <a:off x="2133112" y="4971894"/>
            <a:ext cx="20117776" cy="30717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Chapter - level 02</a:t>
            </a:r>
          </a:p>
        </p:txBody>
      </p:sp>
      <p:sp>
        <p:nvSpPr>
          <p:cNvPr id="47" name="Subtitle"/>
          <p:cNvSpPr>
            <a:spLocks noGrp="1"/>
          </p:cNvSpPr>
          <p:nvPr>
            <p:ph type="body" sz="quarter" idx="14"/>
          </p:nvPr>
        </p:nvSpPr>
        <p:spPr>
          <a:xfrm>
            <a:off x="2133112" y="8170391"/>
            <a:ext cx="20117776" cy="1524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">
    <p:bg>
      <p:bgPr>
        <a:solidFill>
          <a:schemeClr val="tx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Text">
            <a:extLst>
              <a:ext uri="{FF2B5EF4-FFF2-40B4-BE49-F238E27FC236}">
                <a16:creationId xmlns:a16="http://schemas.microsoft.com/office/drawing/2014/main" id="{11D4B41A-0C07-4A8D-8D1F-C0A0558C1E43}"/>
              </a:ext>
            </a:extLst>
          </p:cNvPr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80E20AF9-DFAF-4059-82BC-9945CB604A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3" name="Body Level One…">
            <a:extLst>
              <a:ext uri="{FF2B5EF4-FFF2-40B4-BE49-F238E27FC236}">
                <a16:creationId xmlns:a16="http://schemas.microsoft.com/office/drawing/2014/main" id="{A1EF3ED8-080B-4255-89F5-C090FC46BE3C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 // Bullet with title">
    <p:bg>
      <p:bgPr>
        <a:solidFill>
          <a:schemeClr val="tx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ubtitle Text"/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8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!">
    <p:bg>
      <p:bgPr>
        <a:solidFill>
          <a:schemeClr val="tx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hank you!"/>
          <p:cNvSpPr txBox="1">
            <a:spLocks noGrp="1"/>
          </p:cNvSpPr>
          <p:nvPr>
            <p:ph type="body" sz="quarter" idx="13"/>
          </p:nvPr>
        </p:nvSpPr>
        <p:spPr>
          <a:xfrm>
            <a:off x="8490337" y="6146799"/>
            <a:ext cx="7403326" cy="1422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7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t>Thank you!</a:t>
            </a:r>
          </a:p>
        </p:txBody>
      </p:sp>
      <p:sp>
        <p:nvSpPr>
          <p:cNvPr id="2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2588" y="427485"/>
            <a:ext cx="363856" cy="330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525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6130" y="431800"/>
            <a:ext cx="363856" cy="330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lnSpc>
                <a:spcPct val="100000"/>
              </a:lnSpc>
              <a:defRPr sz="1500">
                <a:solidFill>
                  <a:srgbClr val="EDE8E4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55" r:id="rId3"/>
    <p:sldLayoutId id="2147483663" r:id="rId4"/>
  </p:sldLayoutIdLst>
  <p:transition spd="med"/>
  <p:txStyles>
    <p:titleStyle>
      <a:lvl1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0" marR="0" indent="228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0" marR="0" indent="457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0" marR="0" indent="685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0" marR="0" indent="9144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0" marR="0" indent="11430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0" marR="0" indent="1371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0" marR="0" indent="1600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0" marR="0" indent="1828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titleStyle>
    <p:bodyStyle>
      <a:lvl1pPr marL="21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85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148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212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275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339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402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466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529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github.com/louthy/language-ext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7" Type="http://schemas.openxmlformats.org/officeDocument/2006/relationships/image" Target="../media/image55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1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384506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Move To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5999782"/>
            <a:ext cx="20117776" cy="4183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16000" dirty="0"/>
              <a:t>Functional Programming</a:t>
            </a:r>
            <a:endParaRPr sz="16000" dirty="0"/>
          </a:p>
        </p:txBody>
      </p:sp>
    </p:spTree>
    <p:extLst>
      <p:ext uri="{BB962C8B-B14F-4D97-AF65-F5344CB8AC3E}">
        <p14:creationId xmlns:p14="http://schemas.microsoft.com/office/powerpoint/2010/main" val="2448479111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Immutability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004354" y="4178860"/>
            <a:ext cx="21005801" cy="842358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4800" dirty="0"/>
              <a:t>Avoiding state mutation and shared state</a:t>
            </a:r>
          </a:p>
          <a:p>
            <a:pPr marL="0" indent="0">
              <a:buNone/>
            </a:pPr>
            <a:r>
              <a:rPr lang="en-GB" sz="4800" dirty="0"/>
              <a:t>Function “must” be pure</a:t>
            </a:r>
          </a:p>
          <a:p>
            <a:pPr marL="1270000" lvl="2" indent="0">
              <a:buNone/>
            </a:pPr>
            <a:r>
              <a:rPr lang="en-GB" sz="4400" b="1" dirty="0"/>
              <a:t>	Deterministic</a:t>
            </a:r>
          </a:p>
          <a:p>
            <a:pPr marL="1270000" lvl="2" indent="0">
              <a:buNone/>
            </a:pPr>
            <a:r>
              <a:rPr lang="en-GB" sz="4000" b="1" dirty="0"/>
              <a:t>	No side effect</a:t>
            </a:r>
          </a:p>
          <a:p>
            <a:pPr marL="1905000" lvl="3" indent="0">
              <a:buNone/>
            </a:pPr>
            <a:r>
              <a:rPr lang="en-GB" sz="3600" dirty="0"/>
              <a:t>Mutate global state, Mutates input arguments, Throw exception, Perform any I/O operation</a:t>
            </a:r>
          </a:p>
          <a:p>
            <a:pPr marL="1270000" lvl="2" indent="0">
              <a:buNone/>
            </a:pPr>
            <a:r>
              <a:rPr lang="en-GB" sz="4000" dirty="0"/>
              <a:t>	No race condition</a:t>
            </a:r>
          </a:p>
          <a:p>
            <a:pPr marL="635000" lvl="1" indent="0">
              <a:buNone/>
            </a:pPr>
            <a:r>
              <a:rPr lang="en-GB" sz="4000" b="1" dirty="0"/>
              <a:t>		Referential transparency </a:t>
            </a:r>
          </a:p>
          <a:p>
            <a:pPr marL="635000" lvl="1" indent="0">
              <a:buNone/>
            </a:pPr>
            <a:r>
              <a:rPr lang="en-GB" sz="4800" dirty="0"/>
              <a:t>Function “must” be sincere (do what it says)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76592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Functional</a:t>
            </a:r>
            <a:r>
              <a:rPr lang="en-GB" sz="6000" dirty="0">
                <a:solidFill>
                  <a:srgbClr val="F3545A"/>
                </a:solidFill>
              </a:rPr>
              <a:t> </a:t>
            </a:r>
            <a:r>
              <a:rPr lang="en-GB" sz="8000" dirty="0">
                <a:solidFill>
                  <a:srgbClr val="F3545A"/>
                </a:solidFill>
              </a:rPr>
              <a:t>programming paradigm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016000" lvl="2" indent="0">
              <a:buNone/>
            </a:pPr>
            <a:r>
              <a:rPr lang="en-GB" sz="6000" dirty="0"/>
              <a:t>The imperative approach follows the principle of workflow control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‘how to do’</a:t>
            </a:r>
            <a:endParaRPr lang="en-GB" sz="6000" dirty="0">
              <a:solidFill>
                <a:srgbClr val="F3545A"/>
              </a:solidFill>
            </a:endParaRPr>
          </a:p>
          <a:p>
            <a:pPr marL="1016000" lvl="2" indent="0">
              <a:buNone/>
            </a:pPr>
            <a:endParaRPr lang="en-GB" sz="6000" dirty="0"/>
          </a:p>
          <a:p>
            <a:pPr marL="1016000" lvl="2" indent="0">
              <a:buNone/>
            </a:pPr>
            <a:r>
              <a:rPr lang="en-GB" sz="6000" dirty="0"/>
              <a:t>The declarative approach describes the data flow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‘what to do’</a:t>
            </a:r>
          </a:p>
        </p:txBody>
      </p:sp>
    </p:spTree>
    <p:extLst>
      <p:ext uri="{BB962C8B-B14F-4D97-AF65-F5344CB8AC3E}">
        <p14:creationId xmlns:p14="http://schemas.microsoft.com/office/powerpoint/2010/main" val="32660153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Unit instead Void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216653"/>
            <a:ext cx="21005801" cy="8277959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Modelling the absence of data</a:t>
            </a:r>
          </a:p>
          <a:p>
            <a:pPr marL="635000" lvl="1" indent="0">
              <a:buNone/>
            </a:pPr>
            <a:r>
              <a:rPr lang="en-GB" sz="4400" b="1" dirty="0"/>
              <a:t>Void</a:t>
            </a:r>
            <a:r>
              <a:rPr lang="en-GB" sz="4400" dirty="0"/>
              <a:t> has a lot of problem because the compiler treat it as special value and we cannot write something like </a:t>
            </a:r>
            <a:r>
              <a:rPr lang="en-GB" sz="4400" b="1" dirty="0" err="1"/>
              <a:t>Func</a:t>
            </a:r>
            <a:r>
              <a:rPr lang="en-GB" sz="4400" b="1" dirty="0"/>
              <a:t>&lt;Void&gt;</a:t>
            </a:r>
          </a:p>
          <a:p>
            <a:pPr marL="635000" lvl="1" indent="0">
              <a:buNone/>
            </a:pPr>
            <a:r>
              <a:rPr lang="en-GB" sz="4400" dirty="0"/>
              <a:t>The use of void in the functions means we have function with side effect because they don’t return anything</a:t>
            </a:r>
            <a:endParaRPr lang="en-GB" sz="4400" b="1" dirty="0"/>
          </a:p>
          <a:p>
            <a:pPr marL="635000" lvl="1" indent="0">
              <a:buNone/>
            </a:pPr>
            <a:r>
              <a:rPr lang="en-GB" sz="4400" b="1" dirty="0"/>
              <a:t>Unit </a:t>
            </a:r>
            <a:r>
              <a:rPr lang="en-GB" sz="4400" dirty="0"/>
              <a:t>is a type to represent the absence of data</a:t>
            </a:r>
          </a:p>
          <a:p>
            <a:pPr marL="635000" lvl="1" indent="0">
              <a:buNone/>
            </a:pPr>
            <a:r>
              <a:rPr lang="en-GB" sz="4400" dirty="0"/>
              <a:t>Using </a:t>
            </a:r>
            <a:r>
              <a:rPr lang="en-GB" sz="4400" b="1" dirty="0"/>
              <a:t>Unit</a:t>
            </a:r>
            <a:r>
              <a:rPr lang="en-GB" sz="4400" dirty="0"/>
              <a:t> we can convert all the </a:t>
            </a:r>
            <a:r>
              <a:rPr lang="en-GB" sz="4400" b="1" dirty="0"/>
              <a:t>Action</a:t>
            </a:r>
            <a:r>
              <a:rPr lang="en-GB" sz="4400" dirty="0"/>
              <a:t> function into </a:t>
            </a:r>
            <a:r>
              <a:rPr lang="en-GB" sz="4400" b="1" dirty="0" err="1"/>
              <a:t>Func</a:t>
            </a:r>
            <a:r>
              <a:rPr lang="en-GB" sz="4400" b="1" dirty="0"/>
              <a:t>&lt;Unit&gt;</a:t>
            </a:r>
          </a:p>
          <a:p>
            <a:pPr marL="635000" lvl="1" indent="0">
              <a:buNone/>
            </a:pPr>
            <a:r>
              <a:rPr lang="en-GB" sz="4400" b="1" dirty="0"/>
              <a:t>Every functions should return a value and void is a type with zero values</a:t>
            </a:r>
          </a:p>
          <a:p>
            <a:pPr lvl="2"/>
            <a:endParaRPr lang="en-GB" sz="6000" b="1" dirty="0"/>
          </a:p>
        </p:txBody>
      </p:sp>
    </p:spTree>
    <p:extLst>
      <p:ext uri="{BB962C8B-B14F-4D97-AF65-F5344CB8AC3E}">
        <p14:creationId xmlns:p14="http://schemas.microsoft.com/office/powerpoint/2010/main" val="305008851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Datatypes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4273826"/>
            <a:ext cx="21005801" cy="8403703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A </a:t>
            </a:r>
            <a:r>
              <a:rPr lang="en-GB" sz="6000" b="1" dirty="0"/>
              <a:t>datatype</a:t>
            </a:r>
            <a:r>
              <a:rPr lang="en-GB" sz="6000" dirty="0"/>
              <a:t> is a an abstraction that encapsulates one reusable coding pattern</a:t>
            </a:r>
          </a:p>
          <a:p>
            <a:pPr marL="0" indent="0">
              <a:buNone/>
            </a:pPr>
            <a:r>
              <a:rPr lang="en-GB" sz="6000" dirty="0"/>
              <a:t>These datatypes are generalised by having one or several generic parameter</a:t>
            </a:r>
          </a:p>
          <a:p>
            <a:pPr marL="0" indent="0">
              <a:buNone/>
            </a:pPr>
            <a:r>
              <a:rPr lang="en-GB" sz="6000" dirty="0"/>
              <a:t>Usually a data type is implemented by a struct to be immutable</a:t>
            </a:r>
          </a:p>
          <a:p>
            <a:pPr marL="0" indent="0">
              <a:buNone/>
            </a:pP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100916248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b="1" dirty="0"/>
              <a:t>Option&lt;T&gt;</a:t>
            </a:r>
            <a:r>
              <a:rPr lang="en-GB" sz="6000" dirty="0"/>
              <a:t>  is a datatype that represents absence.</a:t>
            </a:r>
          </a:p>
          <a:p>
            <a:pPr marL="0" indent="0">
              <a:buNone/>
            </a:pPr>
            <a:r>
              <a:rPr lang="en-GB" sz="6000" dirty="0"/>
              <a:t>It is like a </a:t>
            </a:r>
            <a:r>
              <a:rPr lang="en-GB" sz="6000" b="1" dirty="0"/>
              <a:t>box</a:t>
            </a:r>
            <a:r>
              <a:rPr lang="en-GB" sz="6000" dirty="0"/>
              <a:t> containing or not the value</a:t>
            </a:r>
          </a:p>
          <a:p>
            <a:pPr marL="0" indent="0">
              <a:buNone/>
            </a:pPr>
            <a:r>
              <a:rPr lang="en-GB" sz="6000" dirty="0"/>
              <a:t>You can access the internal value using a</a:t>
            </a:r>
            <a:r>
              <a:rPr lang="en-GB" sz="6000" b="1" dirty="0"/>
              <a:t> Match</a:t>
            </a:r>
            <a:r>
              <a:rPr lang="en-GB" sz="6000" dirty="0"/>
              <a:t> function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Some</a:t>
            </a:r>
            <a:r>
              <a:rPr lang="en-GB" sz="6000" dirty="0"/>
              <a:t> call back in case of value is present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None</a:t>
            </a:r>
            <a:r>
              <a:rPr lang="en-GB" sz="6000" dirty="0"/>
              <a:t> call back in case of value is not present</a:t>
            </a:r>
          </a:p>
        </p:txBody>
      </p:sp>
    </p:spTree>
    <p:extLst>
      <p:ext uri="{BB962C8B-B14F-4D97-AF65-F5344CB8AC3E}">
        <p14:creationId xmlns:p14="http://schemas.microsoft.com/office/powerpoint/2010/main" val="115038977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DA9E82-0C69-45DE-B29C-7E5AF1AF3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9164" y="2596015"/>
            <a:ext cx="15034488" cy="1092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367755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1FAE8C-2330-48CB-A54A-46158DD83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115422"/>
            <a:ext cx="12978609" cy="59763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4B7C253-8BE4-45F6-9719-8A2D97484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7299" y="7103580"/>
            <a:ext cx="11221623" cy="597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13656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use case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95CCB22-FB4B-4A61-993F-A3552F423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415" y="4370590"/>
            <a:ext cx="12163272" cy="737262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3CB91C2-A71D-4BD7-A335-DD735A5E97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8687" y="2696411"/>
            <a:ext cx="11202262" cy="48793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131CD0-39E1-45B6-A6A2-B651EE1592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8687" y="7853243"/>
            <a:ext cx="11340702" cy="4641369"/>
          </a:xfrm>
          <a:prstGeom prst="rect">
            <a:avLst/>
          </a:prstGeom>
        </p:spPr>
      </p:pic>
      <p:sp>
        <p:nvSpPr>
          <p:cNvPr id="10" name="Subtitle Text">
            <a:extLst>
              <a:ext uri="{FF2B5EF4-FFF2-40B4-BE49-F238E27FC236}">
                <a16:creationId xmlns:a16="http://schemas.microsoft.com/office/drawing/2014/main" id="{A03AD738-2B6F-45A0-BC74-46ADA3B08944}"/>
              </a:ext>
            </a:extLst>
          </p:cNvPr>
          <p:cNvSpPr txBox="1">
            <a:spLocks/>
          </p:cNvSpPr>
          <p:nvPr/>
        </p:nvSpPr>
        <p:spPr>
          <a:xfrm>
            <a:off x="413051" y="12401173"/>
            <a:ext cx="14475766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Code is not safe, we have to check for NULL value</a:t>
            </a:r>
          </a:p>
        </p:txBody>
      </p:sp>
    </p:spTree>
    <p:extLst>
      <p:ext uri="{BB962C8B-B14F-4D97-AF65-F5344CB8AC3E}">
        <p14:creationId xmlns:p14="http://schemas.microsoft.com/office/powerpoint/2010/main" val="413110148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much better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7B9EE0-CFF8-4E3B-9AE1-E9AE1ACF6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3976860"/>
            <a:ext cx="12162029" cy="7453140"/>
          </a:xfrm>
          <a:prstGeom prst="rect">
            <a:avLst/>
          </a:prstGeom>
        </p:spPr>
      </p:pic>
      <p:sp>
        <p:nvSpPr>
          <p:cNvPr id="9" name="Subtitle Text">
            <a:extLst>
              <a:ext uri="{FF2B5EF4-FFF2-40B4-BE49-F238E27FC236}">
                <a16:creationId xmlns:a16="http://schemas.microsoft.com/office/drawing/2014/main" id="{17A19FF5-F581-4123-ABF3-B0F0E89CE0D1}"/>
              </a:ext>
            </a:extLst>
          </p:cNvPr>
          <p:cNvSpPr txBox="1">
            <a:spLocks/>
          </p:cNvSpPr>
          <p:nvPr/>
        </p:nvSpPr>
        <p:spPr>
          <a:xfrm>
            <a:off x="1108790" y="12340308"/>
            <a:ext cx="12162029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Code is safe by design, no NULL to check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A7FB0C-25C8-486C-AC33-EF219C0FB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8609" y="2852553"/>
            <a:ext cx="10998740" cy="447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C12207-F4BB-41FB-8DFC-6CD78EAE7A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68609" y="7826725"/>
            <a:ext cx="11090124" cy="446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0929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Either&lt;L, R&gt;</a:t>
            </a:r>
            <a:endParaRPr sz="6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In the day by day work functions can fail, so we have to handle the errors</a:t>
            </a:r>
          </a:p>
          <a:p>
            <a:r>
              <a:rPr lang="en-GB" b="1" dirty="0"/>
              <a:t>Either</a:t>
            </a:r>
            <a:r>
              <a:rPr lang="en-GB" dirty="0"/>
              <a:t> allows us to define two possible value for a function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Right</a:t>
            </a:r>
            <a:r>
              <a:rPr lang="en-GB" dirty="0"/>
              <a:t> value when the computation is ok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Left</a:t>
            </a:r>
            <a:r>
              <a:rPr lang="en-GB" dirty="0"/>
              <a:t> value in case of error</a:t>
            </a:r>
          </a:p>
        </p:txBody>
      </p:sp>
    </p:spTree>
    <p:extLst>
      <p:ext uri="{BB962C8B-B14F-4D97-AF65-F5344CB8AC3E}">
        <p14:creationId xmlns:p14="http://schemas.microsoft.com/office/powerpoint/2010/main" val="134524045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647350" y="592585"/>
            <a:ext cx="359094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Are you safe and in control?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19788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55F28E-A63B-4627-BB3C-82F95931E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020" y="3636657"/>
            <a:ext cx="9871959" cy="9398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87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Either&lt;L, R&gt;</a:t>
            </a:r>
            <a:endParaRPr sz="6000" dirty="0">
              <a:solidFill>
                <a:srgbClr val="F3545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83CD7E-D623-B747-9B58-35B6C4BAD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0246" y="4480750"/>
            <a:ext cx="12669921" cy="8324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549420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Either&lt;L, R&gt;</a:t>
            </a:r>
            <a:endParaRPr sz="6000" dirty="0">
              <a:solidFill>
                <a:srgbClr val="F3545A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0454DE-A71B-704F-8596-C846D7E19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5655" y="4740777"/>
            <a:ext cx="9491932" cy="397008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624329A-8F0A-EE4E-B962-61143C550A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7845" y="7440412"/>
            <a:ext cx="10144588" cy="4302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449068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Either&lt;L, R&gt; … use case</a:t>
            </a:r>
            <a:endParaRPr sz="6000" dirty="0">
              <a:solidFill>
                <a:srgbClr val="F3545A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237595F-4983-C942-AB6C-80DC4F89B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55" y="4480750"/>
            <a:ext cx="13583424" cy="67522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1AE93B-8B82-B043-B8B6-99660CF13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88460" y="3793896"/>
            <a:ext cx="8197182" cy="35639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D9AD60-F964-DB49-80DD-DA3BB08908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88460" y="9048010"/>
            <a:ext cx="8197182" cy="321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230873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Try monad</a:t>
            </a:r>
            <a:endParaRPr sz="6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Try</a:t>
            </a:r>
            <a:r>
              <a:rPr lang="en-GB" dirty="0"/>
              <a:t> monad allow us to encapsulate into a function the exception handling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Success</a:t>
            </a:r>
            <a:r>
              <a:rPr lang="en-GB" dirty="0"/>
              <a:t> value when the computation is ok without exception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Exception</a:t>
            </a:r>
            <a:r>
              <a:rPr lang="en-GB" dirty="0"/>
              <a:t> value in case of exception</a:t>
            </a:r>
          </a:p>
        </p:txBody>
      </p:sp>
    </p:spTree>
    <p:extLst>
      <p:ext uri="{BB962C8B-B14F-4D97-AF65-F5344CB8AC3E}">
        <p14:creationId xmlns:p14="http://schemas.microsoft.com/office/powerpoint/2010/main" val="1849163886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Try monad</a:t>
            </a:r>
            <a:endParaRPr sz="6000" dirty="0">
              <a:solidFill>
                <a:srgbClr val="F3545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659C09-1944-4A61-A012-CA4647395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580" y="5408546"/>
            <a:ext cx="8123914" cy="30182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D7F5DA-9510-4697-98EA-5FF622BBE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2701" y="4099071"/>
            <a:ext cx="9200311" cy="37135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5C87E7-C554-4A79-BBA9-3514493285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2700" y="8079160"/>
            <a:ext cx="9200311" cy="392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52488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dirty="0"/>
              <a:t>Patterns</a:t>
            </a:r>
            <a:endParaRPr dirty="0"/>
          </a:p>
        </p:txBody>
      </p:sp>
      <p:sp>
        <p:nvSpPr>
          <p:cNvPr id="434" name="Examples"/>
          <p:cNvSpPr/>
          <p:nvPr/>
        </p:nvSpPr>
        <p:spPr>
          <a:xfrm>
            <a:off x="2133112" y="7185196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dirty="0"/>
              <a:t>Functional programming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3516630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A lot of patterns…. </a:t>
            </a:r>
            <a:r>
              <a:rPr lang="en-GB" dirty="0">
                <a:sym typeface="Wingdings" pitchFamily="2" charset="2"/>
              </a:rPr>
              <a:t></a:t>
            </a:r>
            <a:endParaRPr lang="en-GB" dirty="0"/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2C81A1-7FAB-4BED-B9DB-42DCF84C6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5166" y="3294118"/>
            <a:ext cx="15531634" cy="97956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A lot of patterns…. </a:t>
            </a:r>
            <a:r>
              <a:rPr lang="en-GB" dirty="0">
                <a:sym typeface="Wingdings" pitchFamily="2" charset="2"/>
              </a:rPr>
              <a:t>Decorator using HOF</a:t>
            </a:r>
            <a:endParaRPr lang="en-GB" dirty="0"/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663087-1882-4CF2-8D77-8BBE98BC8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863" y="4122363"/>
            <a:ext cx="7024407" cy="841681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C816A5-15F2-4439-A392-2DADFE0FD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2304" y="5665974"/>
            <a:ext cx="8640856" cy="303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8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Railway pattern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2C4A0D-64D1-426F-B22A-D4E3150E0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787" y="5135859"/>
            <a:ext cx="13564018" cy="3918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749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29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dirty="0"/>
              <a:t>Snippets</a:t>
            </a:r>
            <a:endParaRPr dirty="0"/>
          </a:p>
        </p:txBody>
      </p:sp>
      <p:sp>
        <p:nvSpPr>
          <p:cNvPr id="434" name="Examples"/>
          <p:cNvSpPr/>
          <p:nvPr/>
        </p:nvSpPr>
        <p:spPr>
          <a:xfrm>
            <a:off x="2133112" y="7185196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dirty="0"/>
              <a:t>Functional programming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918297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sz="9600" dirty="0"/>
              <a:t>Move to functional</a:t>
            </a:r>
            <a:endParaRPr sz="9600"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Agenda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762113" y="4427843"/>
            <a:ext cx="16124977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/>
              <a:t>Why?</a:t>
            </a:r>
          </a:p>
          <a:p>
            <a:pPr marL="0" indent="0">
              <a:buNone/>
            </a:pPr>
            <a:r>
              <a:rPr lang="en-GB" sz="8000" dirty="0"/>
              <a:t>Theory</a:t>
            </a:r>
          </a:p>
          <a:p>
            <a:pPr marL="0" indent="0">
              <a:buNone/>
            </a:pPr>
            <a:r>
              <a:rPr lang="en-GB" sz="8000" dirty="0"/>
              <a:t>Patterns</a:t>
            </a:r>
          </a:p>
          <a:p>
            <a:pPr marL="0" indent="0">
              <a:buNone/>
            </a:pPr>
            <a:r>
              <a:rPr lang="en-GB" sz="8000" dirty="0"/>
              <a:t>Snippets</a:t>
            </a:r>
          </a:p>
        </p:txBody>
      </p:sp>
    </p:spTree>
    <p:extLst>
      <p:ext uri="{BB962C8B-B14F-4D97-AF65-F5344CB8AC3E}">
        <p14:creationId xmlns:p14="http://schemas.microsoft.com/office/powerpoint/2010/main" val="84115782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2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Snippets… </a:t>
            </a:r>
            <a:r>
              <a:rPr lang="en-GB" b="1" dirty="0"/>
              <a:t>language-</a:t>
            </a:r>
            <a:r>
              <a:rPr lang="en-GB" b="1" dirty="0" err="1"/>
              <a:t>ext</a:t>
            </a:r>
            <a:endParaRPr b="1" dirty="0"/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Don’t reinvent the wheel</a:t>
            </a:r>
          </a:p>
          <a:p>
            <a:r>
              <a:rPr lang="en-GB" dirty="0"/>
              <a:t>Using the library </a:t>
            </a:r>
            <a:r>
              <a:rPr lang="en-GB" b="1" dirty="0"/>
              <a:t>language-</a:t>
            </a:r>
            <a:r>
              <a:rPr lang="en-GB" b="1" dirty="0" err="1"/>
              <a:t>ext</a:t>
            </a:r>
            <a:r>
              <a:rPr lang="en-GB" b="1" dirty="0"/>
              <a:t>    </a:t>
            </a:r>
            <a:r>
              <a:rPr lang="en-GB" dirty="0">
                <a:hlinkClick r:id="rId2"/>
              </a:rPr>
              <a:t>https://github.com/louthy/language-ext</a:t>
            </a:r>
            <a:endParaRPr lang="en-GB" dirty="0"/>
          </a:p>
          <a:p>
            <a:endParaRPr lang="en-GB" b="1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F7224EB-6811-4DEA-9317-4EFFA9C62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5291" y="7939368"/>
            <a:ext cx="12382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052392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79D1DE-E792-4B32-BBF5-D6BE836C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282869"/>
            <a:ext cx="7729466" cy="95574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AEFC56-6E4C-4FAB-AA16-7CEED6D15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8006" y="3282869"/>
            <a:ext cx="5953406" cy="75784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E07C98-05F5-455F-BB91-5B7406597A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70828" y="1648723"/>
            <a:ext cx="6771996" cy="39958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018640-98A8-430F-AC62-DEAD316D9B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70828" y="5842666"/>
            <a:ext cx="6771996" cy="39958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F95DBD-D810-4A8E-8F60-2FFE3CF246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70827" y="10036609"/>
            <a:ext cx="6771995" cy="336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75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79D1DE-E792-4B32-BBF5-D6BE836C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282869"/>
            <a:ext cx="7729466" cy="9557478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B4596B1-FB0A-4721-87FF-A1848F39FAA2}"/>
              </a:ext>
            </a:extLst>
          </p:cNvPr>
          <p:cNvSpPr/>
          <p:nvPr/>
        </p:nvSpPr>
        <p:spPr>
          <a:xfrm>
            <a:off x="1399472" y="3783106"/>
            <a:ext cx="4804104" cy="1201270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0EEC8EA-B27E-4E3A-8207-B907FC86126E}"/>
              </a:ext>
            </a:extLst>
          </p:cNvPr>
          <p:cNvSpPr/>
          <p:nvPr/>
        </p:nvSpPr>
        <p:spPr>
          <a:xfrm>
            <a:off x="1399471" y="8022609"/>
            <a:ext cx="5270269" cy="4338917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F464508-4FB7-4A6F-8981-D1C286A75A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6396" y="4105401"/>
            <a:ext cx="12898132" cy="67701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D1C856D-9EB8-4DCE-B4C0-00622B5BDF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3484" y="7680532"/>
            <a:ext cx="7629645" cy="205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115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1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DD0252B-4D9C-45DD-8D68-EB14BCC44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976294"/>
            <a:ext cx="9469495" cy="81081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0550DC1-7090-48A5-A875-589AEE1CC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08413" y="2894616"/>
            <a:ext cx="6551948" cy="40996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3B4C2E0-D454-40EA-B182-1C4EE339F9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08413" y="7785923"/>
            <a:ext cx="6551949" cy="409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770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2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9D8B37-A2EA-429C-9072-9BBBFBDB9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472" y="3410607"/>
            <a:ext cx="7968439" cy="96612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54B7854-8608-4916-B98E-7D47E0176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2894616"/>
            <a:ext cx="7799294" cy="46168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A2BE72-4697-41AA-901D-BF4A90F42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7753431"/>
            <a:ext cx="7799294" cy="531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62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3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666069-ADCD-4E8C-A1BC-8AAFB89CE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792" y="3793896"/>
            <a:ext cx="9999850" cy="79998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B2617C-7DE2-48EA-BFB7-BEC4B1915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1016" y="2596015"/>
            <a:ext cx="8361549" cy="46014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7582E4-E547-4082-A0EE-BB3AF3403F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1016" y="7374189"/>
            <a:ext cx="8361548" cy="566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44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Get, Convert and return (railway pattern)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5EB3F30-9877-4976-A890-73C2536EC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913" y="3537135"/>
            <a:ext cx="7771215" cy="898456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8B81C20-1B52-43BF-8440-44404B993D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0870" y="3669555"/>
            <a:ext cx="7204542" cy="88250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099E4BC-6F68-4E9B-AE8B-AE27820EE1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63744" y="1351559"/>
            <a:ext cx="5788680" cy="33903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FAC312-52CE-404D-84EC-2A4364B53F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56040" y="4991979"/>
            <a:ext cx="5788680" cy="37320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CE7ED9-DE7D-4AA0-8910-346562D4D2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63744" y="8974140"/>
            <a:ext cx="5788680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70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Get, Convert and return (railway pattern)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11A2C4-C0A9-4ACB-8A42-957175C2A1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3954" y="3793896"/>
            <a:ext cx="10500752" cy="9293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78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basic way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6BB4A39-86C1-490E-8F63-2D053EF87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772594"/>
            <a:ext cx="9438753" cy="29365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E1FEF6C-884D-4E23-8ED9-7D6333FF4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118" y="6822173"/>
            <a:ext cx="7460145" cy="61365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2E4885D-3246-466D-AD4A-E8BBB2D25B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00019" y="2596015"/>
            <a:ext cx="8273864" cy="20879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2829A2-8C45-4F7A-B952-A17A1DB342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00019" y="5009019"/>
            <a:ext cx="8273864" cy="24343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74A2C9-8647-4DB6-9848-46418B00AE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00019" y="7713026"/>
            <a:ext cx="8273864" cy="23265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0E9753-5C36-428E-818C-FAF40A7DC4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600019" y="10343697"/>
            <a:ext cx="8273864" cy="222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522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first improving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67FE31-5E45-4706-A56D-1444D44E2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859" y="4845102"/>
            <a:ext cx="14684281" cy="5446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61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507865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Why?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185196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1039958894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OOP Approach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AAA38F-BD5B-41A0-A965-4C464B503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2722" y="3282869"/>
            <a:ext cx="9351389" cy="173487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BED62F-76BF-44A7-AEA8-152A4DB50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143" y="3341659"/>
            <a:ext cx="8499492" cy="37763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A734842-A0FB-43CD-A4FD-DC864727B9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143" y="7117978"/>
            <a:ext cx="8499492" cy="35679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C104D9-53C3-4E12-BBAD-D4E1D55A6F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142" y="10685930"/>
            <a:ext cx="8499491" cy="22574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B4E221-569D-44BD-9C3D-3C54D530D8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45358" y="7013795"/>
            <a:ext cx="12376927" cy="3776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67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Functional approach using </a:t>
            </a:r>
            <a:r>
              <a:rPr lang="en-GB" dirty="0" err="1"/>
              <a:t>Applicatives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2C8AC1-878E-41DE-8C97-64A005B3B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19" y="3793896"/>
            <a:ext cx="10711443" cy="23021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3FC8FB-A7D1-4E7B-A2C9-C6FFFB866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11" y="6366528"/>
            <a:ext cx="10683551" cy="18989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F166F3-C954-4249-B19E-7A2A11067A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818" y="8535987"/>
            <a:ext cx="10711443" cy="21461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7B97F46-6FD1-4549-BBC3-0F0F4BD232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28991" y="5109557"/>
            <a:ext cx="11265886" cy="47618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9ED5F5-D2C7-46B0-824A-EAC969390A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81762" y="10908638"/>
            <a:ext cx="11420475" cy="24384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5CEB40-CCBE-43FE-A43D-1ADBED0877BA}"/>
              </a:ext>
            </a:extLst>
          </p:cNvPr>
          <p:cNvCxnSpPr/>
          <p:nvPr/>
        </p:nvCxnSpPr>
        <p:spPr>
          <a:xfrm>
            <a:off x="4840941" y="11994776"/>
            <a:ext cx="15078635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E447109-89D8-43B1-8234-AD4145BBD312}"/>
              </a:ext>
            </a:extLst>
          </p:cNvPr>
          <p:cNvCxnSpPr>
            <a:cxnSpLocks/>
          </p:cNvCxnSpPr>
          <p:nvPr/>
        </p:nvCxnSpPr>
        <p:spPr>
          <a:xfrm>
            <a:off x="4840941" y="11994776"/>
            <a:ext cx="5827059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BE8E944-8EA7-4814-A4EB-0DA1E33EE029}"/>
              </a:ext>
            </a:extLst>
          </p:cNvPr>
          <p:cNvCxnSpPr>
            <a:cxnSpLocks/>
          </p:cNvCxnSpPr>
          <p:nvPr/>
        </p:nvCxnSpPr>
        <p:spPr>
          <a:xfrm>
            <a:off x="10439400" y="11994776"/>
            <a:ext cx="3488391" cy="810714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936CD7B-8125-4636-9447-822FB6AC9F5D}"/>
              </a:ext>
            </a:extLst>
          </p:cNvPr>
          <p:cNvCxnSpPr>
            <a:cxnSpLocks/>
          </p:cNvCxnSpPr>
          <p:nvPr/>
        </p:nvCxnSpPr>
        <p:spPr>
          <a:xfrm>
            <a:off x="13927791" y="12805490"/>
            <a:ext cx="5991785" cy="0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696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Thank you!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Thank you!</a:t>
            </a:r>
          </a:p>
        </p:txBody>
      </p:sp>
      <p:sp>
        <p:nvSpPr>
          <p:cNvPr id="10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47909" y="427485"/>
            <a:ext cx="458535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The billion dollar mistake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5230446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NULL</a:t>
            </a:r>
          </a:p>
          <a:p>
            <a:pPr marL="635000" lvl="1" indent="0">
              <a:buNone/>
            </a:pPr>
            <a:r>
              <a:rPr lang="en-GB" sz="4000" b="1" dirty="0"/>
              <a:t>Tony Hoare</a:t>
            </a:r>
            <a:r>
              <a:rPr lang="en-GB" sz="4000" dirty="0"/>
              <a:t> invented the null reference in 1965</a:t>
            </a:r>
          </a:p>
          <a:p>
            <a:pPr marL="635000" lvl="1" indent="0">
              <a:buNone/>
            </a:pPr>
            <a:r>
              <a:rPr lang="en-GB" sz="4000" dirty="0"/>
              <a:t>NULL, null, Nothing, nil, </a:t>
            </a:r>
            <a:r>
              <a:rPr lang="en-GB" sz="4000" dirty="0" err="1"/>
              <a:t>nullptr</a:t>
            </a:r>
            <a:r>
              <a:rPr lang="en-GB" sz="4000" dirty="0"/>
              <a:t>, </a:t>
            </a:r>
            <a:r>
              <a:rPr lang="en-GB" sz="4000" dirty="0" err="1"/>
              <a:t>undef</a:t>
            </a:r>
            <a:r>
              <a:rPr lang="en-GB" sz="4000" dirty="0"/>
              <a:t>, undefined, None, …</a:t>
            </a:r>
          </a:p>
          <a:p>
            <a:pPr marL="635000" lvl="1" indent="0">
              <a:buNone/>
            </a:pPr>
            <a:r>
              <a:rPr lang="en-GB" sz="4000" dirty="0"/>
              <a:t>Client must check ALWAYS the return value …</a:t>
            </a:r>
          </a:p>
          <a:p>
            <a:pPr marL="635000" lvl="1" indent="0">
              <a:buNone/>
            </a:pPr>
            <a:r>
              <a:rPr lang="en-GB" sz="4000" dirty="0"/>
              <a:t>… to avoid null reference exception</a:t>
            </a:r>
          </a:p>
          <a:p>
            <a:pPr marL="5080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9F4C4C-5A4A-CB4A-A9F5-8E9D2E400B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9696" y="4077256"/>
            <a:ext cx="8369892" cy="353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54604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IF and SWITCH … I love them…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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404582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IF and SWITCH</a:t>
            </a:r>
          </a:p>
          <a:p>
            <a:pPr marL="635000" lvl="1" indent="0">
              <a:buNone/>
            </a:pPr>
            <a:r>
              <a:rPr lang="en-GB" sz="4400" b="1" u="sng" dirty="0"/>
              <a:t>Cyclomatic complexity</a:t>
            </a:r>
            <a:r>
              <a:rPr lang="en-GB" sz="4400" dirty="0"/>
              <a:t> is a software metric, used to indicate the complexity of a program. </a:t>
            </a:r>
          </a:p>
          <a:p>
            <a:pPr marL="635000" lvl="1" indent="0">
              <a:buNone/>
            </a:pPr>
            <a:r>
              <a:rPr lang="en-GB" sz="4400" dirty="0"/>
              <a:t>It is a quantitative measure of </a:t>
            </a:r>
            <a:r>
              <a:rPr lang="en-GB" sz="4400" b="1" u="sng" dirty="0"/>
              <a:t>the number of linearly independent paths</a:t>
            </a:r>
            <a:r>
              <a:rPr lang="en-GB" sz="4400" dirty="0"/>
              <a:t> through a program's source code.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36A9B6-2843-5B4A-B984-12C12193F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6692" y="9424527"/>
            <a:ext cx="7856993" cy="338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189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84348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Clean and Beautiful code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7926754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Readability</a:t>
            </a:r>
          </a:p>
          <a:p>
            <a:pPr marL="0" indent="0">
              <a:buNone/>
            </a:pPr>
            <a:endParaRPr lang="en-GB" sz="6000" dirty="0">
              <a:solidFill>
                <a:srgbClr val="F3545A"/>
              </a:solidFill>
            </a:endParaRPr>
          </a:p>
          <a:p>
            <a:pPr marL="0" indent="0">
              <a:buNone/>
            </a:pPr>
            <a:r>
              <a:rPr lang="en-GB" sz="6000" dirty="0"/>
              <a:t>		Composition of function let your code fluent</a:t>
            </a:r>
          </a:p>
          <a:p>
            <a:pPr marL="0" indent="0">
              <a:buNone/>
            </a:pPr>
            <a:r>
              <a:rPr lang="en-GB" sz="6000" dirty="0"/>
              <a:t>		Without IF and with fluent programming the code is more 				declarative so it’s more readable</a:t>
            </a:r>
          </a:p>
          <a:p>
            <a:pPr marL="0" indent="0">
              <a:buNone/>
            </a:pPr>
            <a:r>
              <a:rPr lang="en-GB" sz="6000" dirty="0"/>
              <a:t>		</a:t>
            </a:r>
            <a:r>
              <a:rPr lang="en-GB" sz="6000" dirty="0">
                <a:solidFill>
                  <a:srgbClr val="F3545A"/>
                </a:solidFill>
              </a:rPr>
              <a:t>The code is more beautiful and so it works by definition</a:t>
            </a:r>
          </a:p>
        </p:txBody>
      </p:sp>
    </p:spTree>
    <p:extLst>
      <p:ext uri="{BB962C8B-B14F-4D97-AF65-F5344CB8AC3E}">
        <p14:creationId xmlns:p14="http://schemas.microsoft.com/office/powerpoint/2010/main" val="19885953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Theory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94182409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Functions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594342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Functions are first class citizen</a:t>
            </a:r>
          </a:p>
          <a:p>
            <a:pPr marL="0" indent="0">
              <a:buNone/>
            </a:pPr>
            <a:endParaRPr lang="en-GB" sz="6000" dirty="0"/>
          </a:p>
          <a:p>
            <a:pPr marL="635000" lvl="1" indent="0">
              <a:buNone/>
            </a:pPr>
            <a:r>
              <a:rPr lang="en-GB" sz="4800" dirty="0"/>
              <a:t>		You can assign a function to a variable</a:t>
            </a:r>
          </a:p>
          <a:p>
            <a:pPr marL="635000" lvl="1" indent="0">
              <a:buNone/>
            </a:pPr>
            <a:r>
              <a:rPr lang="en-GB" sz="4800" dirty="0"/>
              <a:t>		You can pass a function as a parameter of another function</a:t>
            </a:r>
          </a:p>
          <a:p>
            <a:pPr marL="635000" lvl="1" indent="0">
              <a:buNone/>
            </a:pPr>
            <a:r>
              <a:rPr lang="en-GB" sz="4800" dirty="0"/>
              <a:t>		You can return a function as a result of another function</a:t>
            </a:r>
          </a:p>
          <a:p>
            <a:pPr marL="635000" lvl="1" indent="0">
              <a:buNone/>
            </a:pPr>
            <a:r>
              <a:rPr lang="en-GB" sz="4800" b="1" dirty="0"/>
              <a:t>		High Order Functions</a:t>
            </a:r>
          </a:p>
          <a:p>
            <a:pPr marL="0" indent="0">
              <a:buNone/>
            </a:pPr>
            <a:endParaRPr lang="en-GB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F75258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12328</TotalTime>
  <Words>879</Words>
  <Application>Microsoft Office PowerPoint</Application>
  <PresentationFormat>Custom</PresentationFormat>
  <Paragraphs>149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1" baseType="lpstr">
      <vt:lpstr>Arial</vt:lpstr>
      <vt:lpstr>Gibson</vt:lpstr>
      <vt:lpstr>Gibson Light</vt:lpstr>
      <vt:lpstr>Helvetica Light</vt:lpstr>
      <vt:lpstr>Helvetica Neue</vt:lpstr>
      <vt:lpstr>PresicavTightLt-Regular</vt:lpstr>
      <vt:lpstr>PresicavTightRg-Bold</vt:lpstr>
      <vt:lpstr>Wingdings</vt:lpstr>
      <vt:lpstr>White</vt:lpstr>
      <vt:lpstr>PowerPoint Presentation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Franco Melandri</dc:creator>
  <cp:lastModifiedBy>Melandri Franco</cp:lastModifiedBy>
  <cp:revision>275</cp:revision>
  <dcterms:modified xsi:type="dcterms:W3CDTF">2021-07-17T12:05:25Z</dcterms:modified>
</cp:coreProperties>
</file>